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29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55"/>
  </p:notesMasterIdLst>
  <p:sldIdLst>
    <p:sldId id="256" r:id="rId2"/>
    <p:sldId id="316" r:id="rId3"/>
    <p:sldId id="279" r:id="rId4"/>
    <p:sldId id="280" r:id="rId5"/>
    <p:sldId id="281" r:id="rId6"/>
    <p:sldId id="282" r:id="rId7"/>
    <p:sldId id="283" r:id="rId8"/>
    <p:sldId id="291" r:id="rId9"/>
    <p:sldId id="284" r:id="rId10"/>
    <p:sldId id="285" r:id="rId11"/>
    <p:sldId id="289" r:id="rId12"/>
    <p:sldId id="290" r:id="rId13"/>
    <p:sldId id="286" r:id="rId14"/>
    <p:sldId id="287" r:id="rId15"/>
    <p:sldId id="288" r:id="rId16"/>
    <p:sldId id="295" r:id="rId17"/>
    <p:sldId id="292" r:id="rId18"/>
    <p:sldId id="293" r:id="rId19"/>
    <p:sldId id="296" r:id="rId20"/>
    <p:sldId id="299" r:id="rId21"/>
    <p:sldId id="297" r:id="rId22"/>
    <p:sldId id="317" r:id="rId23"/>
    <p:sldId id="298" r:id="rId24"/>
    <p:sldId id="300" r:id="rId25"/>
    <p:sldId id="301" r:id="rId26"/>
    <p:sldId id="310" r:id="rId27"/>
    <p:sldId id="311" r:id="rId28"/>
    <p:sldId id="312" r:id="rId29"/>
    <p:sldId id="313" r:id="rId30"/>
    <p:sldId id="318" r:id="rId31"/>
    <p:sldId id="314" r:id="rId32"/>
    <p:sldId id="304" r:id="rId33"/>
    <p:sldId id="294" r:id="rId34"/>
    <p:sldId id="315" r:id="rId35"/>
    <p:sldId id="308" r:id="rId36"/>
    <p:sldId id="337" r:id="rId37"/>
    <p:sldId id="309" r:id="rId38"/>
    <p:sldId id="302" r:id="rId39"/>
    <p:sldId id="303" r:id="rId40"/>
    <p:sldId id="319" r:id="rId41"/>
    <p:sldId id="332" r:id="rId42"/>
    <p:sldId id="333" r:id="rId43"/>
    <p:sldId id="322" r:id="rId44"/>
    <p:sldId id="323" r:id="rId45"/>
    <p:sldId id="324" r:id="rId46"/>
    <p:sldId id="325" r:id="rId47"/>
    <p:sldId id="334" r:id="rId48"/>
    <p:sldId id="335" r:id="rId49"/>
    <p:sldId id="336" r:id="rId50"/>
    <p:sldId id="329" r:id="rId51"/>
    <p:sldId id="330" r:id="rId52"/>
    <p:sldId id="331" r:id="rId53"/>
    <p:sldId id="27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2"/>
    <p:restoredTop sz="87321"/>
  </p:normalViewPr>
  <p:slideViewPr>
    <p:cSldViewPr snapToGrid="0" snapToObjects="1">
      <p:cViewPr>
        <p:scale>
          <a:sx n="90" d="100"/>
          <a:sy n="90" d="100"/>
        </p:scale>
        <p:origin x="912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3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" Type="http://schemas.openxmlformats.org/officeDocument/2006/relationships/slide" Target="slides/slide25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34" Type="http://schemas.openxmlformats.org/officeDocument/2006/relationships/slide" Target="slides/slide33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61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56" Type="http://schemas.openxmlformats.org/officeDocument/2006/relationships/presProps" Target="presProps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51" Type="http://schemas.openxmlformats.org/officeDocument/2006/relationships/slide" Target="slides/slide50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7" Type="http://schemas.openxmlformats.org/officeDocument/2006/relationships/slide" Target="slides/slide16.xml"/><Relationship Id="rId59" Type="http://schemas.openxmlformats.org/officeDocument/2006/relationships/tableStyles" Target="tableStyles.xml"/><Relationship Id="rId46" Type="http://schemas.openxmlformats.org/officeDocument/2006/relationships/slide" Target="slides/slide45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54" Type="http://schemas.openxmlformats.org/officeDocument/2006/relationships/slide" Target="slides/slide53.xml"/><Relationship Id="rId41" Type="http://schemas.openxmlformats.org/officeDocument/2006/relationships/slide" Target="slides/slide40.xml"/><Relationship Id="rId20" Type="http://schemas.openxmlformats.org/officeDocument/2006/relationships/slide" Target="slides/slide19.xml"/><Relationship Id="rId62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57" Type="http://schemas.openxmlformats.org/officeDocument/2006/relationships/viewProps" Target="viewProps.xml"/><Relationship Id="rId49" Type="http://schemas.openxmlformats.org/officeDocument/2006/relationships/slide" Target="slides/slide48.xml"/><Relationship Id="rId36" Type="http://schemas.openxmlformats.org/officeDocument/2006/relationships/slide" Target="slides/slide3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2" Type="http://schemas.openxmlformats.org/officeDocument/2006/relationships/slide" Target="slides/slide51.xml"/><Relationship Id="rId44" Type="http://schemas.openxmlformats.org/officeDocument/2006/relationships/slide" Target="slides/slide43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6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3F9C1-27C2-C341-BF2D-1DCDC24B3B00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D4BD5-282A-6B48-9F0D-04A706E9C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0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dirty="0" smtClean="0"/>
                  <a:t>A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initialization would give a</a:t>
                </a:r>
                <a:r>
                  <a:rPr lang="en-US" baseline="0" dirty="0" smtClean="0"/>
                  <a:t> different gradient descent but ultimately, leads to a minimum point.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dirty="0" smtClean="0"/>
                  <a:t>A different </a:t>
                </a:r>
                <a:r>
                  <a:rPr lang="en-US" b="0" i="0" smtClean="0">
                    <a:latin typeface="Cambria Math" charset="0"/>
                  </a:rPr>
                  <a:t>(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𝜃_</a:t>
                </a:r>
                <a:r>
                  <a:rPr lang="en-US" b="0" i="0" smtClean="0">
                    <a:latin typeface="Cambria Math" charset="0"/>
                  </a:rPr>
                  <a:t>0,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𝜃_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1</a:t>
                </a:r>
                <a:r>
                  <a:rPr lang="en-US" dirty="0" smtClean="0"/>
                  <a:t>) initialization would give a</a:t>
                </a:r>
                <a:r>
                  <a:rPr lang="en-US" baseline="0" dirty="0" smtClean="0"/>
                  <a:t> different gradient descent but ultimately, leads to a minimum point.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27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dirty="0" smtClean="0"/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make be infinitely closer</a:t>
                </a:r>
                <a:r>
                  <a:rPr lang="en-US" baseline="0" dirty="0" smtClean="0"/>
                  <a:t> to zero such that it can be ignored.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baseline="0" dirty="0" smtClean="0"/>
                  <a:t>So a 4 degree polynomial maybe just become 2 degrees.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dirty="0" smtClean="0"/>
                  <a:t>Some </a:t>
                </a:r>
                <a:r>
                  <a:rPr lang="en-US" i="0" smtClean="0">
                    <a:latin typeface="Cambria Math" charset="0"/>
                    <a:ea typeface="Cambria Math" charset="0"/>
                    <a:cs typeface="Cambria Math" charset="0"/>
                  </a:rPr>
                  <a:t>𝜃</a:t>
                </a:r>
                <a:r>
                  <a:rPr lang="en-US" i="0" smtClean="0">
                    <a:latin typeface="Cambria Math" charset="0"/>
                    <a:ea typeface="Cambria Math" charset="0"/>
                    <a:cs typeface="Cambria Math" charset="0"/>
                  </a:rPr>
                  <a:t>_</a:t>
                </a:r>
                <a:r>
                  <a:rPr lang="en-US" b="0" i="0" smtClean="0">
                    <a:latin typeface="Cambria Math" charset="0"/>
                    <a:ea typeface="Cambria Math" charset="0"/>
                    <a:cs typeface="Cambria Math" charset="0"/>
                  </a:rPr>
                  <a:t>𝑗</a:t>
                </a:r>
                <a:r>
                  <a:rPr lang="en-US" dirty="0" smtClean="0"/>
                  <a:t> make be infinitely closer</a:t>
                </a:r>
                <a:r>
                  <a:rPr lang="en-US" baseline="0" dirty="0" smtClean="0"/>
                  <a:t> to zero such that it can be ignored.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baseline="0" dirty="0" smtClean="0"/>
                  <a:t>So a 4 degree polynomial maybe just become 2 degrees.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Alpha is the learning rate.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It</a:t>
            </a:r>
            <a:r>
              <a:rPr lang="en-US" baseline="0" dirty="0" smtClean="0"/>
              <a:t> is basically iteratively updating the theta0 and theta1 values after evaluating the cost function.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 is simultaneous update of theta0 and theta1 value. Else one will be updated first and the new value of theta would influence the other theta. WRONG.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Screen Shot 2017-11-20 at 2.05.22 PM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19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Let</a:t>
            </a:r>
            <a:r>
              <a:rPr lang="uk-UA" dirty="0" smtClean="0"/>
              <a:t>’</a:t>
            </a:r>
            <a:r>
              <a:rPr lang="en-US" dirty="0" smtClean="0"/>
              <a:t>s consider an example with only theta</a:t>
            </a:r>
            <a:r>
              <a:rPr lang="en-US" baseline="0" dirty="0" smtClean="0"/>
              <a:t>1 and assume that theta0 is zero.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First:</a:t>
            </a:r>
            <a:r>
              <a:rPr lang="en-US" baseline="0" dirty="0" smtClean="0"/>
              <a:t> slope is positive slope as (small y – big y)/(small x – big x).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Second: slope is negative slope as (small y – big y)/(big x - small x).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from the concept of new value – old value.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to stop the gradient descent? When the cost</a:t>
            </a:r>
            <a:r>
              <a:rPr lang="en-US" baseline="0" dirty="0" smtClean="0"/>
              <a:t> function value doesn’t change much.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happens when gradient descent is at a local optima or initialized at a local optima.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this case, the theta1 value will not change as the derivative value is zero i.e. the slope is zero.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you reach the minimum point, the steps taken gradually becomes smaller.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4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the overview of the gradient descent algorithm and the linear regression model.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6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Depending on what are the initial theta0</a:t>
            </a:r>
            <a:r>
              <a:rPr lang="en-US" baseline="0" dirty="0" smtClean="0"/>
              <a:t> and 1 values, the cost function can end up at different local minima.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for cost function for linear regression is always going to be a convex function: bowl-shape function.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 are no local optima, only global.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Transpose</a:t>
            </a:r>
            <a:r>
              <a:rPr lang="en-US" baseline="0" dirty="0" smtClean="0"/>
              <a:t> theta because x and theta is written in vector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1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usually happens when the model is too complex (i.e. too many features/variables compared to the number of observations)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D4BD5-282A-6B48-9F0D-04A706E9CC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8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12/7/17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3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Relationship Id="rId3" Type="http://schemas.openxmlformats.org/officeDocument/2006/relationships/image" Target="../media/image6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Relationship Id="rId3" Type="http://schemas.openxmlformats.org/officeDocument/2006/relationships/image" Target="../media/image6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72.jp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7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art of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011680"/>
          </a:xfrm>
        </p:spPr>
        <p:txBody>
          <a:bodyPr>
            <a:normAutofit/>
          </a:bodyPr>
          <a:lstStyle/>
          <a:p>
            <a:r>
              <a:rPr lang="en-US" dirty="0" smtClean="0"/>
              <a:t>Predict the housing price?</a:t>
            </a:r>
          </a:p>
          <a:p>
            <a:r>
              <a:rPr lang="en-US" dirty="0" smtClean="0"/>
              <a:t>Predict the stock market price?</a:t>
            </a:r>
          </a:p>
          <a:p>
            <a:r>
              <a:rPr lang="en-US" dirty="0" smtClean="0"/>
              <a:t>Spam classifiers?</a:t>
            </a:r>
          </a:p>
          <a:p>
            <a:r>
              <a:rPr lang="en-US" dirty="0" smtClean="0"/>
              <a:t>Market segmentation?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96" y="484632"/>
            <a:ext cx="10090152" cy="5737538"/>
          </a:xfrm>
        </p:spPr>
      </p:pic>
    </p:spTree>
    <p:extLst>
      <p:ext uri="{BB962C8B-B14F-4D97-AF65-F5344CB8AC3E}">
        <p14:creationId xmlns:p14="http://schemas.microsoft.com/office/powerpoint/2010/main" val="5967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8"/>
          <a:stretch/>
        </p:blipFill>
        <p:spPr>
          <a:xfrm>
            <a:off x="1069848" y="1814513"/>
            <a:ext cx="10126454" cy="484346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/>
          <a:stretch/>
        </p:blipFill>
        <p:spPr>
          <a:xfrm>
            <a:off x="6099048" y="4004212"/>
            <a:ext cx="4183625" cy="24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1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57168"/>
            <a:ext cx="10058400" cy="1200150"/>
          </a:xfrm>
        </p:spPr>
        <p:txBody>
          <a:bodyPr/>
          <a:lstStyle/>
          <a:p>
            <a:r>
              <a:rPr lang="en-US" dirty="0" smtClean="0"/>
              <a:t> Gradient </a:t>
            </a:r>
            <a:r>
              <a:rPr lang="en-US" smtClean="0"/>
              <a:t>descent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37"/>
          <a:stretch/>
        </p:blipFill>
        <p:spPr>
          <a:xfrm>
            <a:off x="1370327" y="1200150"/>
            <a:ext cx="9457442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2"/>
          <a:stretch/>
        </p:blipFill>
        <p:spPr>
          <a:xfrm>
            <a:off x="1304742" y="3971925"/>
            <a:ext cx="9823506" cy="276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57300"/>
          </a:xfrm>
        </p:spPr>
        <p:txBody>
          <a:bodyPr/>
          <a:lstStyle/>
          <a:p>
            <a:r>
              <a:rPr lang="en-US" dirty="0" smtClean="0"/>
              <a:t>The 𝛂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73659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One  way to check if alpha value is optimal value: plot cost function vs. iteration and check for the convergence/saturation point.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45219"/>
            <a:ext cx="8604504" cy="49739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49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114425"/>
          </a:xfrm>
        </p:spPr>
        <p:txBody>
          <a:bodyPr/>
          <a:lstStyle/>
          <a:p>
            <a:r>
              <a:rPr lang="en-US" dirty="0" smtClean="0"/>
              <a:t>Some considerations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6" y="1114425"/>
            <a:ext cx="9614924" cy="5464174"/>
          </a:xfrm>
        </p:spPr>
      </p:pic>
    </p:spTree>
    <p:extLst>
      <p:ext uri="{BB962C8B-B14F-4D97-AF65-F5344CB8AC3E}">
        <p14:creationId xmlns:p14="http://schemas.microsoft.com/office/powerpoint/2010/main" val="10661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3507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Gradient descent into linear regression model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7" y="1370671"/>
            <a:ext cx="10147556" cy="5221558"/>
          </a:xfrm>
        </p:spPr>
      </p:pic>
    </p:spTree>
    <p:extLst>
      <p:ext uri="{BB962C8B-B14F-4D97-AF65-F5344CB8AC3E}">
        <p14:creationId xmlns:p14="http://schemas.microsoft.com/office/powerpoint/2010/main" val="4995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4"/>
          <a:stretch/>
        </p:blipFill>
        <p:spPr>
          <a:xfrm>
            <a:off x="5597526" y="1965959"/>
            <a:ext cx="5689599" cy="21799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2"/>
          <a:stretch/>
        </p:blipFill>
        <p:spPr>
          <a:xfrm>
            <a:off x="1069848" y="1965959"/>
            <a:ext cx="4527678" cy="2437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43013" y="4714875"/>
                <a:ext cx="100441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dirty="0" smtClean="0"/>
                  <a:t>By expanding the partial derivation for every j (the theta in the model) we can get this output you see on the left.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dirty="0" smtClean="0"/>
                  <a:t>The overall algorithm can be summarized as the right (the right shows the example for a two j cost function.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dirty="0" smtClean="0"/>
                  <a:t>Simultaneously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13" y="4714875"/>
                <a:ext cx="10044112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425" t="-2058" r="-425" b="-30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00163"/>
          </a:xfrm>
        </p:spPr>
        <p:txBody>
          <a:bodyPr/>
          <a:lstStyle/>
          <a:p>
            <a:r>
              <a:rPr lang="en-US" dirty="0" smtClean="0"/>
              <a:t>Local minima vs. global minima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4" y="1014413"/>
            <a:ext cx="9853388" cy="5629276"/>
          </a:xfrm>
        </p:spPr>
      </p:pic>
    </p:spTree>
    <p:extLst>
      <p:ext uri="{BB962C8B-B14F-4D97-AF65-F5344CB8AC3E}">
        <p14:creationId xmlns:p14="http://schemas.microsoft.com/office/powerpoint/2010/main" val="6479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85888"/>
          </a:xfrm>
        </p:spPr>
        <p:txBody>
          <a:bodyPr/>
          <a:lstStyle/>
          <a:p>
            <a:r>
              <a:rPr lang="en-US" smtClean="0"/>
              <a:t>Multivariate linear regression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385888"/>
                <a:ext cx="10058400" cy="4786312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Multivariate linear regression deals with having more than one feature (input variable, 𝑥).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Basically,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 smtClean="0"/>
                  <a:t>The hypothesis is now written as:</a:t>
                </a:r>
              </a:p>
              <a:p>
                <a:pPr marL="0" indent="0" algn="just">
                  <a:lnSpc>
                    <a:spcPct val="19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3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3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3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3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3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3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+…</m:t>
                      </m:r>
                      <m:r>
                        <a:rPr lang="en-US" sz="23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300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385888"/>
                <a:ext cx="10058400" cy="4786312"/>
              </a:xfrm>
              <a:blipFill rotWithShape="0">
                <a:blip r:embed="rId3"/>
                <a:stretch>
                  <a:fillRect l="-303" t="-1272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71" y="2007665"/>
            <a:ext cx="5804154" cy="1528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34" y="5222351"/>
            <a:ext cx="5762628" cy="15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3AF35CD-DA30-4E34-B0F3-32C27766D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CFC42DC-2C46-47C4-BC61-530557385D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4B91A37-AA1F-4966-8ACF-93023547D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17B17AC5-0931-432F-9A4A-DDCFAA010A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79" y="1530334"/>
            <a:ext cx="6508710" cy="380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Multivariate 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83811" y="2121408"/>
            <a:ext cx="4089114" cy="4050792"/>
          </a:xfrm>
        </p:spPr>
        <p:txBody>
          <a:bodyPr>
            <a:normAutofit/>
          </a:bodyPr>
          <a:lstStyle/>
          <a:p>
            <a:pPr algn="just"/>
            <a:r>
              <a:rPr lang="en-US" sz="1600" dirty="0"/>
              <a:t>Simultaneous update of all theta values using gradient descent.</a:t>
            </a:r>
          </a:p>
          <a:p>
            <a:pPr algn="just"/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4"/>
          <a:stretch/>
        </p:blipFill>
        <p:spPr>
          <a:xfrm>
            <a:off x="7905954" y="2847975"/>
            <a:ext cx="4066971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o1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r>
              <a:rPr lang="en-US" sz="1800" dirty="0" smtClean="0"/>
              <a:t>Machine Learning – Linear Regression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4555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43025"/>
          </a:xfrm>
        </p:spPr>
        <p:txBody>
          <a:bodyPr/>
          <a:lstStyle/>
          <a:p>
            <a:r>
              <a:rPr lang="en-US" dirty="0" smtClean="0"/>
              <a:t>Normalizing the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157288"/>
                <a:ext cx="10058400" cy="5014912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Normalizing the data so the data are not overly skewed in terms of numerical values.</a:t>
                </a:r>
              </a:p>
              <a:p>
                <a:pPr algn="just"/>
                <a:r>
                  <a:rPr lang="en-US" dirty="0" smtClean="0"/>
                  <a:t>The idea is to have a smooth gradient descent and to speed up the computation process.</a:t>
                </a:r>
              </a:p>
              <a:p>
                <a:pPr algn="just"/>
                <a:r>
                  <a:rPr lang="en-US" dirty="0" smtClean="0"/>
                  <a:t>Two ways to do it is by Feature Scaling and Mean Normalization.</a:t>
                </a:r>
              </a:p>
              <a:p>
                <a:pPr algn="just"/>
                <a:r>
                  <a:rPr lang="en-US" dirty="0" smtClean="0"/>
                  <a:t>Feature Scaling:</a:t>
                </a:r>
              </a:p>
              <a:p>
                <a:pPr lvl="1" algn="just"/>
                <a:r>
                  <a:rPr lang="en-US" dirty="0"/>
                  <a:t>Trying to bring the data values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−1 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≤1</m:t>
                    </m:r>
                  </m:oMath>
                </a14:m>
                <a:r>
                  <a:rPr lang="en-US" dirty="0"/>
                  <a:t>, or to an acceptable small range</a:t>
                </a:r>
                <a:r>
                  <a:rPr lang="en-US" dirty="0" smtClean="0"/>
                  <a:t>.</a:t>
                </a:r>
              </a:p>
              <a:p>
                <a:pPr lvl="1" algn="just"/>
                <a:r>
                  <a:rPr lang="en-US" dirty="0"/>
                  <a:t>D</a:t>
                </a:r>
                <a:r>
                  <a:rPr lang="en-US" dirty="0" smtClean="0"/>
                  <a:t>ividing </a:t>
                </a:r>
                <a:r>
                  <a:rPr lang="en-US" dirty="0"/>
                  <a:t>the input values by the range (i.e. the maximum value minus the minimum value) of the input </a:t>
                </a:r>
                <a:r>
                  <a:rPr lang="en-US" dirty="0" smtClean="0"/>
                  <a:t>variable.</a:t>
                </a:r>
                <a:endParaRPr lang="en-US" dirty="0"/>
              </a:p>
              <a:p>
                <a:pPr algn="just"/>
                <a:r>
                  <a:rPr lang="en-US" dirty="0" smtClean="0"/>
                  <a:t>Mean Normalization:</a:t>
                </a:r>
              </a:p>
              <a:p>
                <a:pPr lvl="1" algn="just"/>
                <a:r>
                  <a:rPr lang="en-US" dirty="0" smtClean="0"/>
                  <a:t>Subtracting </a:t>
                </a:r>
                <a:r>
                  <a:rPr lang="en-US" dirty="0"/>
                  <a:t>the average value for an input variable from the values for that input variable resulting in a new average value for the input variable of just zero.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Generally: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157288"/>
                <a:ext cx="10058400" cy="5014912"/>
              </a:xfrm>
              <a:blipFill rotWithShape="0">
                <a:blip r:embed="rId2"/>
                <a:stretch>
                  <a:fillRect l="-303" t="-1337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08" y="5583132"/>
            <a:ext cx="2003680" cy="9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543050"/>
          </a:xfrm>
        </p:spPr>
        <p:txBody>
          <a:bodyPr/>
          <a:lstStyle/>
          <a:p>
            <a:r>
              <a:rPr lang="en-US" smtClean="0"/>
              <a:t>Polynomial regression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5"/>
          <a:stretch/>
        </p:blipFill>
        <p:spPr>
          <a:xfrm>
            <a:off x="1069848" y="1314450"/>
            <a:ext cx="10605842" cy="4700588"/>
          </a:xfrm>
        </p:spPr>
      </p:pic>
    </p:spTree>
    <p:extLst>
      <p:ext uri="{BB962C8B-B14F-4D97-AF65-F5344CB8AC3E}">
        <p14:creationId xmlns:p14="http://schemas.microsoft.com/office/powerpoint/2010/main" val="7653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2D1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o2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671973" cy="5571066"/>
          </a:xfrm>
        </p:spPr>
        <p:txBody>
          <a:bodyPr anchor="ctr">
            <a:normAutofit/>
          </a:bodyPr>
          <a:lstStyle/>
          <a:p>
            <a:pPr algn="just"/>
            <a:r>
              <a:rPr lang="en-US" sz="1800" dirty="0" smtClean="0"/>
              <a:t>Machine Learning </a:t>
            </a:r>
            <a:r>
              <a:rPr lang="en-US" sz="1800" smtClean="0"/>
              <a:t>– Logistic </a:t>
            </a:r>
            <a:r>
              <a:rPr lang="en-US" sz="1800" dirty="0" smtClean="0"/>
              <a:t>Regression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095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"/>
            <a:ext cx="10058400" cy="1600200"/>
          </a:xfrm>
        </p:spPr>
        <p:txBody>
          <a:bodyPr/>
          <a:lstStyle/>
          <a:p>
            <a:r>
              <a:rPr lang="en-US" dirty="0" smtClean="0"/>
              <a:t>Classification: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600201"/>
                <a:ext cx="10058400" cy="4571999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 smtClean="0"/>
                  <a:t>Classification is essentially a regression analysis that maps all predictions based on a probabilistic outcomes.</a:t>
                </a:r>
              </a:p>
              <a:p>
                <a:pPr algn="just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P</a:t>
                </a:r>
                <a:r>
                  <a:rPr lang="en-US" dirty="0" smtClean="0"/>
                  <a:t>redictions </a:t>
                </a:r>
                <a:r>
                  <a:rPr lang="en-US" dirty="0"/>
                  <a:t>greater than 0.5 as </a:t>
                </a:r>
                <a:r>
                  <a:rPr lang="en-US" dirty="0" smtClean="0"/>
                  <a:t>labeled a </a:t>
                </a:r>
                <a:r>
                  <a:rPr lang="en-US" dirty="0"/>
                  <a:t>1 and all less than 0.5 as a </a:t>
                </a:r>
                <a:r>
                  <a:rPr lang="en-US" dirty="0" smtClean="0"/>
                  <a:t>0.</a:t>
                </a:r>
              </a:p>
              <a:p>
                <a:pPr algn="just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For instance, if we are trying to build a spam classifier for email, then 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 may be some features of a piece of email, and y may be 1 if it is a piece of spam mail, and 0 otherwise. </a:t>
                </a:r>
                <a:endParaRPr lang="en-US" dirty="0" smtClean="0"/>
              </a:p>
              <a:p>
                <a:pPr algn="just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 smtClean="0"/>
                  <a:t>Hence</a:t>
                </a:r>
                <a:r>
                  <a:rPr lang="en-US" dirty="0"/>
                  <a:t>, y∈{0,1}. 0 is also called the negative class, and 1 the positive </a:t>
                </a:r>
                <a:r>
                  <a:rPr lang="en-US" dirty="0" smtClean="0"/>
                  <a:t>class.</a:t>
                </a:r>
              </a:p>
              <a:p>
                <a:pPr algn="just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 smtClean="0"/>
                  <a:t> </a:t>
                </a:r>
                <a:r>
                  <a:rPr lang="en-US" dirty="0"/>
                  <a:t>Given 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, the corresponding 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 is also called the label for the training example.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600201"/>
                <a:ext cx="10058400" cy="4571999"/>
              </a:xfrm>
              <a:blipFill rotWithShape="0">
                <a:blip r:embed="rId2"/>
                <a:stretch>
                  <a:fillRect l="-303" t="-800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30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143000"/>
                <a:ext cx="10058400" cy="5029200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Intuitively, we are trying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values to fall in between 0 and 1 values.</a:t>
                </a:r>
              </a:p>
              <a:p>
                <a:pPr algn="just"/>
                <a:r>
                  <a:rPr lang="en-US" b="0" dirty="0" smtClean="0"/>
                  <a:t>Essentially: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≤1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 smtClean="0"/>
                  <a:t>To achieve this, use sigmoid function: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will </a:t>
                </a:r>
                <a:r>
                  <a:rPr lang="en-US" dirty="0"/>
                  <a:t>give us the </a:t>
                </a:r>
                <a:r>
                  <a:rPr lang="en-US" b="1" dirty="0"/>
                  <a:t>probability</a:t>
                </a:r>
                <a:r>
                  <a:rPr lang="en-US" dirty="0"/>
                  <a:t> that our output is 1. For example,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= 0.7</a:t>
                </a:r>
                <a:r>
                  <a:rPr lang="en-US" dirty="0"/>
                  <a:t> gives us a probability of 70% that our output is 1. 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Our </a:t>
                </a:r>
                <a:r>
                  <a:rPr lang="en-US" dirty="0"/>
                  <a:t>probability that our prediction is 0 is just the complement of our probability that it is 1 (e.g. if probability that it is 1 is 70%, then the probability that it is 0 is 30%).</a:t>
                </a:r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143000"/>
                <a:ext cx="10058400" cy="5029200"/>
              </a:xfrm>
              <a:blipFill rotWithShape="0">
                <a:blip r:embed="rId2"/>
                <a:stretch>
                  <a:fillRect l="-303" t="-1333" r="-606" b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2544282"/>
            <a:ext cx="2495550" cy="17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1600"/>
          </a:xfrm>
        </p:spPr>
        <p:txBody>
          <a:bodyPr/>
          <a:lstStyle/>
          <a:p>
            <a:r>
              <a:rPr lang="en-US" smtClean="0"/>
              <a:t>Sigmoid function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371600"/>
                <a:ext cx="10058400" cy="4800600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The sigmoid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is also known as logistic function, hence the term logistic regression.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b="0" dirty="0" smtClean="0">
                    <a:ea typeface="Cambria Math" charset="0"/>
                    <a:cs typeface="Cambria Math" charset="0"/>
                  </a:rPr>
                  <a:t>The predicted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only take on the values of zero or one (binary output) based on the probability of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algn="just"/>
                <a:r>
                  <a:rPr lang="en-US" dirty="0" smtClean="0"/>
                  <a:t>A decision boundary would indicate the output of the hypothesis function or rather, separates where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and where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371600"/>
                <a:ext cx="10058400" cy="4800600"/>
              </a:xfrm>
              <a:blipFill rotWithShape="0">
                <a:blip r:embed="rId2"/>
                <a:stretch>
                  <a:fillRect l="-303" t="-1269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5"/>
          <a:stretch/>
        </p:blipFill>
        <p:spPr>
          <a:xfrm>
            <a:off x="1963408" y="2200275"/>
            <a:ext cx="8265184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5804369"/>
            <a:ext cx="2609850" cy="7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1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1600"/>
          </a:xfrm>
        </p:spPr>
        <p:txBody>
          <a:bodyPr/>
          <a:lstStyle/>
          <a:p>
            <a:r>
              <a:rPr lang="en-US" dirty="0" smtClean="0"/>
              <a:t>Logistic </a:t>
            </a:r>
            <a:r>
              <a:rPr lang="en-US" smtClean="0"/>
              <a:t>cost function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1600"/>
            <a:ext cx="10058400" cy="4800600"/>
          </a:xfrm>
        </p:spPr>
        <p:txBody>
          <a:bodyPr/>
          <a:lstStyle/>
          <a:p>
            <a:pPr algn="just"/>
            <a:r>
              <a:rPr lang="en-US" dirty="0" smtClean="0"/>
              <a:t>The cost function for logistic regression performs similar function as cost function for linear regression.</a:t>
            </a:r>
          </a:p>
          <a:p>
            <a:pPr algn="just"/>
            <a:r>
              <a:rPr lang="en-US" dirty="0" smtClean="0"/>
              <a:t>However, the math is slightly different. Have a look: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This new cost function is in </a:t>
            </a:r>
            <a:r>
              <a:rPr lang="en-US" dirty="0" err="1" smtClean="0"/>
              <a:t>logscale</a:t>
            </a:r>
            <a:r>
              <a:rPr lang="en-US" dirty="0" smtClean="0"/>
              <a:t> as to prevent the occurrences of many local optima which may arise if the linear cost function is used.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71" y="2743200"/>
            <a:ext cx="4661154" cy="14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00150"/>
          </a:xfrm>
        </p:spPr>
        <p:txBody>
          <a:bodyPr/>
          <a:lstStyle/>
          <a:p>
            <a:r>
              <a:rPr lang="en-US" dirty="0" smtClean="0"/>
              <a:t>The cost function behavior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200150"/>
                <a:ext cx="10058400" cy="5386388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 smtClean="0"/>
                  <a:t>The cost function is essentially there to measure the error between actual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 smtClean="0"/>
                  <a:t> value and the predicted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 smtClean="0"/>
                  <a:t> (by looking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).  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This essentially shows that 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matches the actual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 smtClean="0"/>
                  <a:t>, the cost value is almost zero, meaning almost no error. </a:t>
                </a:r>
              </a:p>
              <a:p>
                <a:pPr algn="just"/>
                <a:r>
                  <a:rPr lang="en-US" dirty="0" smtClean="0"/>
                  <a:t>But if it</a:t>
                </a:r>
                <a:r>
                  <a:rPr lang="uk-UA" dirty="0" smtClean="0"/>
                  <a:t>’</a:t>
                </a:r>
                <a:r>
                  <a:rPr lang="en-US" dirty="0" smtClean="0"/>
                  <a:t>s the other way around, then the cost function value will be almost infinity.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200150"/>
                <a:ext cx="10058400" cy="5386388"/>
              </a:xfrm>
              <a:blipFill rotWithShape="0">
                <a:blip r:embed="rId2"/>
                <a:stretch>
                  <a:fillRect l="-303" t="-1812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88" y="1920875"/>
            <a:ext cx="36957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2" y="1920875"/>
            <a:ext cx="3394076" cy="326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1600"/>
          </a:xfrm>
        </p:spPr>
        <p:txBody>
          <a:bodyPr/>
          <a:lstStyle/>
          <a:p>
            <a:r>
              <a:rPr lang="en-US" dirty="0" smtClean="0"/>
              <a:t>Cost function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1599"/>
            <a:ext cx="10058400" cy="5357813"/>
          </a:xfrm>
        </p:spPr>
        <p:txBody>
          <a:bodyPr/>
          <a:lstStyle/>
          <a:p>
            <a:r>
              <a:rPr lang="en-US" dirty="0" smtClean="0"/>
              <a:t>The cost function can then be summarized as follow: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cost function computation can be finalized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gradient descent algorithm 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871" y="1932448"/>
            <a:ext cx="5118354" cy="572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98" y="3152772"/>
            <a:ext cx="542290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48" y="4348156"/>
            <a:ext cx="3556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414463"/>
          </a:xfrm>
        </p:spPr>
        <p:txBody>
          <a:bodyPr/>
          <a:lstStyle/>
          <a:p>
            <a:r>
              <a:rPr lang="en-US" dirty="0" smtClean="0"/>
              <a:t>Multivariate </a:t>
            </a:r>
            <a:r>
              <a:rPr lang="en-US" smtClean="0"/>
              <a:t>logistic regression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243013"/>
                <a:ext cx="10058400" cy="4929187"/>
              </a:xfrm>
            </p:spPr>
            <p:txBody>
              <a:bodyPr/>
              <a:lstStyle/>
              <a:p>
                <a:r>
                  <a:rPr lang="en-US" dirty="0" smtClean="0"/>
                  <a:t>What happens when there are multiple class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243013"/>
                <a:ext cx="10058400" cy="4929187"/>
              </a:xfrm>
              <a:blipFill rotWithShape="0">
                <a:blip r:embed="rId2"/>
                <a:stretch>
                  <a:fillRect l="-303" t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41" y="1679906"/>
            <a:ext cx="8926414" cy="51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FCA88C2-C73C-4062-A097-8FBCE3090B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3981C21-E132-4402-B31B-D725C1CE77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685C77-4E84-486A-9AE5-F3635BE98E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55C1C3E-5158-47F3-8FD9-14B22C3E6E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4268" y="1465790"/>
            <a:ext cx="3860798" cy="3941345"/>
          </a:xfrm>
        </p:spPr>
        <p:txBody>
          <a:bodyPr>
            <a:normAutofit/>
          </a:bodyPr>
          <a:lstStyle/>
          <a:p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6" y="846993"/>
            <a:ext cx="4522772" cy="5064424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732" b="1114"/>
          <a:stretch/>
        </p:blipFill>
        <p:spPr>
          <a:xfrm>
            <a:off x="6510943" y="982020"/>
            <a:ext cx="4893657" cy="4891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31991" y="4310579"/>
            <a:ext cx="14885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Hypothesis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1100" y="4365289"/>
            <a:ext cx="569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65269" y="4462979"/>
            <a:ext cx="14885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1604" y="165100"/>
            <a:ext cx="575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Idea of learning: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4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2D1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o3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Machine </a:t>
            </a:r>
            <a:r>
              <a:rPr lang="en-US" sz="1800" smtClean="0"/>
              <a:t>Learning </a:t>
            </a:r>
            <a:r>
              <a:rPr lang="en-US" sz="1800" smtClean="0"/>
              <a:t>– Considerations: Regularization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1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28738"/>
          </a:xfrm>
        </p:spPr>
        <p:txBody>
          <a:bodyPr/>
          <a:lstStyle/>
          <a:p>
            <a:r>
              <a:rPr lang="en-US" dirty="0" smtClean="0"/>
              <a:t>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28738"/>
            <a:ext cx="10058400" cy="4943475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One of the main concern in regression analysis is the find the perfect line or fit for the available data. </a:t>
            </a:r>
          </a:p>
          <a:p>
            <a:pPr algn="just"/>
            <a:r>
              <a:rPr lang="en-US" dirty="0" smtClean="0"/>
              <a:t>This could lead to two main things: overfitting and </a:t>
            </a:r>
            <a:r>
              <a:rPr lang="en-US" dirty="0" err="1" smtClean="0"/>
              <a:t>underfitting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How to solve this and get perfect fit?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4" y="2608125"/>
            <a:ext cx="2901636" cy="2374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64" y="2589075"/>
            <a:ext cx="2933794" cy="2337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92" y="2589075"/>
            <a:ext cx="2908300" cy="23931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198" y="5114928"/>
            <a:ext cx="22717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Underfitting</a:t>
            </a:r>
            <a:r>
              <a:rPr lang="en-US" dirty="0" smtClean="0"/>
              <a:t> – leads to high bias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5547" y="5114928"/>
            <a:ext cx="21796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Overfitting – leads </a:t>
            </a:r>
            <a:r>
              <a:rPr lang="en-US" smtClean="0"/>
              <a:t>high variance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25698" y="5114928"/>
            <a:ext cx="16144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Perfect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85888"/>
          </a:xfrm>
        </p:spPr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385887"/>
                <a:ext cx="10058400" cy="5095935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dirty="0" smtClean="0"/>
                  <a:t>One way to address the fitting (especially overfitting) issue is by monitoring the features used.</a:t>
                </a:r>
              </a:p>
              <a:p>
                <a:pPr lvl="1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Manually select which features to keep.</a:t>
                </a:r>
              </a:p>
              <a:p>
                <a:pPr lvl="1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Use a model selection algorithm (studied later in the course</a:t>
                </a:r>
                <a:r>
                  <a:rPr lang="en-US" dirty="0" smtClean="0"/>
                  <a:t>).</a:t>
                </a:r>
              </a:p>
              <a:p>
                <a:pPr algn="just"/>
                <a:r>
                  <a:rPr lang="en-US" dirty="0" smtClean="0"/>
                  <a:t>Secondly, by using regularization – to reduce the magnitude or value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 smtClean="0"/>
                  <a:t>Overfitting occurs when we add more features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to get a better fit from </a:t>
                </a:r>
                <a:r>
                  <a:rPr lang="en-US" dirty="0" err="1" smtClean="0"/>
                  <a:t>underfitting</a:t>
                </a:r>
                <a:r>
                  <a:rPr lang="en-US" dirty="0" smtClean="0"/>
                  <a:t>.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 smtClean="0"/>
                  <a:t>May end up getting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+…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 smtClean="0"/>
                  <a:t>Regularization is the process of regulating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such that it doesn’t get too big by adding some cost penalty function.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 smtClean="0"/>
                  <a:t>Typically:</a:t>
                </a:r>
              </a:p>
              <a:p>
                <a:pPr marL="27432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lvl="1" algn="just">
                  <a:buFont typeface="Wingdings" charset="2"/>
                  <a:buChar char="Ø"/>
                </a:pPr>
                <a:endParaRPr lang="en-US" dirty="0" smtClean="0"/>
              </a:p>
              <a:p>
                <a:pPr lvl="1" algn="just">
                  <a:buFont typeface="Wingdings" charset="2"/>
                  <a:buChar char="Ø"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i="1"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is the penalty term that regulates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value from getting too large.</a:t>
                </a:r>
                <a:endParaRPr lang="en-US" dirty="0"/>
              </a:p>
              <a:p>
                <a:pPr lvl="1"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385887"/>
                <a:ext cx="10058400" cy="5095935"/>
              </a:xfrm>
              <a:blipFill rotWithShape="0">
                <a:blip r:embed="rId3"/>
                <a:stretch>
                  <a:fillRect l="-303" t="-2273" r="-545" b="-9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1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7387"/>
          </a:xfrm>
        </p:spPr>
        <p:txBody>
          <a:bodyPr/>
          <a:lstStyle/>
          <a:p>
            <a:r>
              <a:rPr lang="en-US" dirty="0" smtClean="0"/>
              <a:t>Regularized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7387"/>
            <a:ext cx="10058400" cy="4794813"/>
          </a:xfrm>
        </p:spPr>
        <p:txBody>
          <a:bodyPr/>
          <a:lstStyle/>
          <a:p>
            <a:r>
              <a:rPr lang="en-US" dirty="0" smtClean="0"/>
              <a:t>By adding regularization in cost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 for the gradient descent: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35" y="1725272"/>
            <a:ext cx="5170026" cy="1195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52" y="3613675"/>
            <a:ext cx="6506592" cy="18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7387"/>
          </a:xfrm>
        </p:spPr>
        <p:txBody>
          <a:bodyPr/>
          <a:lstStyle/>
          <a:p>
            <a:r>
              <a:rPr lang="en-US" dirty="0" smtClean="0"/>
              <a:t>Regularized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7387"/>
            <a:ext cx="10058400" cy="4794813"/>
          </a:xfrm>
        </p:spPr>
        <p:txBody>
          <a:bodyPr/>
          <a:lstStyle/>
          <a:p>
            <a:r>
              <a:rPr lang="en-US" dirty="0" smtClean="0"/>
              <a:t>By adding regularization in cost function: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As for the gradient descent: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98" y="2182032"/>
            <a:ext cx="82423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9" t="6551" r="2930"/>
          <a:stretch/>
        </p:blipFill>
        <p:spPr>
          <a:xfrm>
            <a:off x="3275635" y="3669175"/>
            <a:ext cx="6053560" cy="2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61641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smtClean="0"/>
              <a:t>selection problem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261641"/>
                <a:ext cx="10058400" cy="5410622"/>
              </a:xfrm>
            </p:spPr>
            <p:txBody>
              <a:bodyPr/>
              <a:lstStyle/>
              <a:p>
                <a:pPr algn="just"/>
                <a:r>
                  <a:rPr lang="en-US" dirty="0" smtClean="0"/>
                  <a:t>What are some of the things to consider during analysis: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Getting more training examples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Trying smaller sets of features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Trying additional features</a:t>
                </a:r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Trying polynomial </a:t>
                </a:r>
                <a:r>
                  <a:rPr lang="en-US" dirty="0" smtClean="0"/>
                  <a:t>features – important. How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 enough? </a:t>
                </a:r>
                <a:endParaRPr lang="en-US" dirty="0"/>
              </a:p>
              <a:p>
                <a:pPr lvl="1" algn="just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dirty="0"/>
                  <a:t>Increasing or decreasing </a:t>
                </a:r>
                <a:r>
                  <a:rPr lang="en-US" dirty="0" err="1"/>
                  <a:t>λ</a:t>
                </a:r>
                <a:endParaRPr lang="en-US" dirty="0"/>
              </a:p>
              <a:p>
                <a:pPr lvl="1" algn="just"/>
                <a:endParaRPr lang="en-US" dirty="0"/>
              </a:p>
              <a:p>
                <a:pPr algn="just"/>
                <a:r>
                  <a:rPr lang="en-US" dirty="0"/>
                  <a:t>A hypothesis may have a low error for the training examples but still be inaccurate (because of overfitting). 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Thus</a:t>
                </a:r>
                <a:r>
                  <a:rPr lang="en-US" dirty="0"/>
                  <a:t>, to evaluate a hypothesis, given a dataset of training examples, we can split up the data into two sets: a </a:t>
                </a:r>
                <a:r>
                  <a:rPr lang="en-US" b="1" dirty="0"/>
                  <a:t>training </a:t>
                </a:r>
                <a:r>
                  <a:rPr lang="en-US" b="1" dirty="0" smtClean="0"/>
                  <a:t>set </a:t>
                </a:r>
                <a:r>
                  <a:rPr lang="en-US" dirty="0" smtClean="0"/>
                  <a:t>and </a:t>
                </a:r>
                <a:r>
                  <a:rPr lang="en-US" dirty="0"/>
                  <a:t>a </a:t>
                </a:r>
                <a:r>
                  <a:rPr lang="en-US" b="1" dirty="0"/>
                  <a:t>test set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algn="just"/>
                <a:r>
                  <a:rPr lang="en-US" dirty="0" smtClean="0"/>
                  <a:t>Typically</a:t>
                </a:r>
                <a:r>
                  <a:rPr lang="en-US" dirty="0"/>
                  <a:t>, the training set consists of 70 % of your data and the test set is the remaining 30 %.</a:t>
                </a:r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261641"/>
                <a:ext cx="10058400" cy="5410622"/>
              </a:xfrm>
              <a:blipFill rotWithShape="0">
                <a:blip r:embed="rId2"/>
                <a:stretch>
                  <a:fillRect l="-303" t="-1239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2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2D1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o3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Machine Learning </a:t>
            </a:r>
            <a:r>
              <a:rPr lang="en-US" sz="1800" dirty="0" smtClean="0"/>
              <a:t>– Considerations: </a:t>
            </a:r>
            <a:r>
              <a:rPr lang="en-US" sz="1800" dirty="0" err="1" smtClean="0"/>
              <a:t>CrossValidation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57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43025"/>
          </a:xfrm>
        </p:spPr>
        <p:txBody>
          <a:bodyPr/>
          <a:lstStyle/>
          <a:p>
            <a:r>
              <a:rPr lang="en-US" dirty="0" smtClean="0"/>
              <a:t>Train, test and cross validate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43025"/>
            <a:ext cx="10058400" cy="4829175"/>
          </a:xfrm>
        </p:spPr>
        <p:txBody>
          <a:bodyPr/>
          <a:lstStyle/>
          <a:p>
            <a:r>
              <a:rPr lang="en-US" dirty="0" smtClean="0"/>
              <a:t>Why need to split data?</a:t>
            </a:r>
          </a:p>
          <a:p>
            <a:r>
              <a:rPr lang="en-US" dirty="0" smtClean="0"/>
              <a:t>Consider two different approach?</a:t>
            </a:r>
          </a:p>
          <a:p>
            <a:pPr lvl="1"/>
            <a:r>
              <a:rPr lang="en-US" dirty="0" smtClean="0"/>
              <a:t>Two way split – Train first then test.</a:t>
            </a:r>
          </a:p>
          <a:p>
            <a:pPr lvl="1"/>
            <a:r>
              <a:rPr lang="en-US" dirty="0" smtClean="0"/>
              <a:t>Three way split – Train first, validate it and then test it. </a:t>
            </a:r>
            <a:endParaRPr lang="en-US" dirty="0"/>
          </a:p>
          <a:p>
            <a:r>
              <a:rPr lang="en-US" dirty="0" smtClean="0"/>
              <a:t>Basically: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64" y="3571875"/>
            <a:ext cx="7398368" cy="241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85875"/>
          </a:xfrm>
        </p:spPr>
        <p:txBody>
          <a:bodyPr/>
          <a:lstStyle/>
          <a:p>
            <a:r>
              <a:rPr lang="en-US" dirty="0" smtClean="0"/>
              <a:t>How does this work?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285875"/>
                <a:ext cx="10058400" cy="4886325"/>
              </a:xfrm>
            </p:spPr>
            <p:txBody>
              <a:bodyPr/>
              <a:lstStyle/>
              <a:p>
                <a:r>
                  <a:rPr lang="en-US" dirty="0" smtClean="0"/>
                  <a:t>Assume that we have up to n-degree hypothesis.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algn="just"/>
                <a:r>
                  <a:rPr lang="en-US" dirty="0" smtClean="0"/>
                  <a:t>Find the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for the individual degree polynomial. That means getting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when cost function value plateaus.</a:t>
                </a:r>
              </a:p>
              <a:p>
                <a:pPr algn="just"/>
                <a:r>
                  <a:rPr lang="en-US" dirty="0" smtClean="0"/>
                  <a:t>Compare the cost function for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during the testing or cross-validation step.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285875"/>
                <a:ext cx="10058400" cy="4886325"/>
              </a:xfrm>
              <a:blipFill rotWithShape="0">
                <a:blip r:embed="rId2"/>
                <a:stretch>
                  <a:fillRect l="-303" t="-1372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83" y="1746688"/>
            <a:ext cx="5375530" cy="24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1600"/>
          </a:xfrm>
        </p:spPr>
        <p:txBody>
          <a:bodyPr/>
          <a:lstStyle/>
          <a:p>
            <a:r>
              <a:rPr lang="en-US" dirty="0" smtClean="0"/>
              <a:t>basically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1600"/>
            <a:ext cx="10058400" cy="4800600"/>
          </a:xfrm>
        </p:spPr>
        <p:txBody>
          <a:bodyPr/>
          <a:lstStyle/>
          <a:p>
            <a:r>
              <a:rPr lang="en-US" dirty="0" smtClean="0"/>
              <a:t>We want to get this plot: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71" y="1850438"/>
            <a:ext cx="5575554" cy="45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01600"/>
            <a:ext cx="10058400" cy="1016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5" y="518464"/>
            <a:ext cx="10666566" cy="5971236"/>
          </a:xfrm>
        </p:spPr>
      </p:pic>
    </p:spTree>
    <p:extLst>
      <p:ext uri="{BB962C8B-B14F-4D97-AF65-F5344CB8AC3E}">
        <p14:creationId xmlns:p14="http://schemas.microsoft.com/office/powerpoint/2010/main" val="1256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2D1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o4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r>
              <a:rPr lang="en-US" sz="1800" dirty="0" smtClean="0"/>
              <a:t>Machine Learning – The Accuracy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178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85875"/>
          </a:xfrm>
        </p:spPr>
        <p:txBody>
          <a:bodyPr/>
          <a:lstStyle/>
          <a:p>
            <a:r>
              <a:rPr lang="en-US" spc="235"/>
              <a:t>Classification </a:t>
            </a:r>
            <a:r>
              <a:rPr lang="en-US" spc="375"/>
              <a:t>error </a:t>
            </a:r>
            <a:r>
              <a:rPr lang="en-US" spc="-55"/>
              <a:t>&amp;</a:t>
            </a:r>
            <a:r>
              <a:rPr lang="en-US" spc="-170"/>
              <a:t> </a:t>
            </a:r>
            <a:r>
              <a:rPr lang="en-US" spc="380"/>
              <a:t>Accuracy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285875"/>
            <a:ext cx="10058400" cy="48863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155" dirty="0">
                <a:cs typeface="Calibri"/>
              </a:rPr>
              <a:t>Error</a:t>
            </a:r>
            <a:r>
              <a:rPr lang="en-US" spc="75" dirty="0">
                <a:cs typeface="Calibri"/>
              </a:rPr>
              <a:t> </a:t>
            </a:r>
            <a:r>
              <a:rPr lang="en-US" spc="185" dirty="0">
                <a:cs typeface="Calibri"/>
              </a:rPr>
              <a:t>measures</a:t>
            </a:r>
            <a:r>
              <a:rPr lang="en-US" spc="75" dirty="0">
                <a:cs typeface="Calibri"/>
              </a:rPr>
              <a:t> </a:t>
            </a:r>
            <a:r>
              <a:rPr lang="en-US" spc="155" dirty="0">
                <a:cs typeface="Calibri"/>
              </a:rPr>
              <a:t>fraction</a:t>
            </a:r>
            <a:r>
              <a:rPr lang="en-US" spc="75" dirty="0">
                <a:cs typeface="Calibri"/>
              </a:rPr>
              <a:t> </a:t>
            </a:r>
            <a:r>
              <a:rPr lang="en-US" spc="180" dirty="0">
                <a:cs typeface="Calibri"/>
              </a:rPr>
              <a:t>of</a:t>
            </a:r>
            <a:r>
              <a:rPr lang="en-US" spc="75" dirty="0">
                <a:cs typeface="Calibri"/>
              </a:rPr>
              <a:t> </a:t>
            </a:r>
            <a:r>
              <a:rPr lang="en-US" spc="175" dirty="0">
                <a:cs typeface="Calibri"/>
              </a:rPr>
              <a:t>mistakes</a:t>
            </a:r>
            <a:r>
              <a:rPr lang="en-US" spc="75" dirty="0">
                <a:cs typeface="Calibri"/>
              </a:rPr>
              <a:t> </a:t>
            </a:r>
            <a:r>
              <a:rPr lang="en-US" spc="225" dirty="0">
                <a:cs typeface="Calibri"/>
              </a:rPr>
              <a:t>made</a:t>
            </a:r>
            <a:r>
              <a:rPr lang="en-US" spc="75" dirty="0">
                <a:cs typeface="Calibri"/>
              </a:rPr>
              <a:t> </a:t>
            </a:r>
            <a:r>
              <a:rPr lang="en-US" spc="114" dirty="0">
                <a:cs typeface="Calibri"/>
              </a:rPr>
              <a:t>in</a:t>
            </a:r>
            <a:r>
              <a:rPr lang="en-US" spc="75" dirty="0">
                <a:cs typeface="Calibri"/>
              </a:rPr>
              <a:t> </a:t>
            </a:r>
            <a:r>
              <a:rPr lang="en-US" spc="140" dirty="0">
                <a:cs typeface="Calibri"/>
              </a:rPr>
              <a:t>classification:</a:t>
            </a:r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endParaRPr lang="en-US" sz="2800" dirty="0" smtClean="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endParaRPr lang="en-US" spc="165" dirty="0" smtClean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2335"/>
              </a:spcBef>
              <a:buNone/>
            </a:pPr>
            <a:r>
              <a:rPr lang="en-US" spc="165" dirty="0" smtClean="0">
                <a:cs typeface="Calibri"/>
              </a:rPr>
              <a:t>			(</a:t>
            </a:r>
            <a:r>
              <a:rPr lang="en-US" spc="165" dirty="0">
                <a:cs typeface="Calibri"/>
              </a:rPr>
              <a:t>Best possible </a:t>
            </a:r>
            <a:r>
              <a:rPr lang="en-US" spc="125" dirty="0">
                <a:cs typeface="Calibri"/>
              </a:rPr>
              <a:t>value:</a:t>
            </a:r>
            <a:r>
              <a:rPr lang="en-US" spc="-105" dirty="0">
                <a:cs typeface="Calibri"/>
              </a:rPr>
              <a:t> </a:t>
            </a:r>
            <a:r>
              <a:rPr lang="en-US" spc="150" dirty="0">
                <a:cs typeface="Calibri"/>
              </a:rPr>
              <a:t>0.0</a:t>
            </a:r>
            <a:r>
              <a:rPr lang="en-US" spc="150" dirty="0" smtClean="0">
                <a:cs typeface="Calibri"/>
              </a:rPr>
              <a:t>)</a:t>
            </a:r>
            <a:endParaRPr lang="en-US" sz="2400" dirty="0"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pc="225" dirty="0" smtClean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pc="225" dirty="0" smtClean="0">
                <a:cs typeface="Calibri"/>
              </a:rPr>
              <a:t>Accuracy</a:t>
            </a:r>
            <a:r>
              <a:rPr lang="en-US" spc="75" dirty="0" smtClean="0">
                <a:cs typeface="Calibri"/>
              </a:rPr>
              <a:t> </a:t>
            </a:r>
            <a:r>
              <a:rPr lang="en-US" spc="185" dirty="0" smtClean="0">
                <a:cs typeface="Calibri"/>
              </a:rPr>
              <a:t>measures</a:t>
            </a:r>
            <a:r>
              <a:rPr lang="en-US" spc="75" dirty="0" smtClean="0">
                <a:cs typeface="Calibri"/>
              </a:rPr>
              <a:t> </a:t>
            </a:r>
            <a:r>
              <a:rPr lang="en-US" spc="150" dirty="0">
                <a:cs typeface="Calibri"/>
              </a:rPr>
              <a:t>the</a:t>
            </a:r>
            <a:r>
              <a:rPr lang="en-US" spc="75" dirty="0">
                <a:cs typeface="Calibri"/>
              </a:rPr>
              <a:t> </a:t>
            </a:r>
            <a:r>
              <a:rPr lang="en-US" spc="155" dirty="0">
                <a:cs typeface="Calibri"/>
              </a:rPr>
              <a:t>fraction</a:t>
            </a:r>
            <a:r>
              <a:rPr lang="en-US" spc="75" dirty="0">
                <a:cs typeface="Calibri"/>
              </a:rPr>
              <a:t> </a:t>
            </a:r>
            <a:r>
              <a:rPr lang="en-US" spc="180" dirty="0">
                <a:cs typeface="Calibri"/>
              </a:rPr>
              <a:t>of</a:t>
            </a:r>
            <a:r>
              <a:rPr lang="en-US" spc="75" dirty="0">
                <a:cs typeface="Calibri"/>
              </a:rPr>
              <a:t> </a:t>
            </a:r>
            <a:r>
              <a:rPr lang="en-US" spc="160" dirty="0">
                <a:cs typeface="Calibri"/>
              </a:rPr>
              <a:t>correct</a:t>
            </a:r>
            <a:r>
              <a:rPr lang="en-US" spc="75" dirty="0">
                <a:cs typeface="Calibri"/>
              </a:rPr>
              <a:t> </a:t>
            </a:r>
            <a:r>
              <a:rPr lang="en-US" spc="150" dirty="0">
                <a:cs typeface="Calibri"/>
              </a:rPr>
              <a:t>predictions:</a:t>
            </a:r>
            <a:endParaRPr lang="en-US" dirty="0">
              <a:cs typeface="Calibri"/>
            </a:endParaRPr>
          </a:p>
          <a:p>
            <a:pPr>
              <a:lnSpc>
                <a:spcPct val="100000"/>
              </a:lnSpc>
            </a:pPr>
            <a:endParaRPr lang="en-US" sz="2800" dirty="0"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endParaRPr lang="en-US" spc="165" dirty="0" smtClean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2335"/>
              </a:spcBef>
              <a:buNone/>
            </a:pPr>
            <a:r>
              <a:rPr lang="en-US" spc="165" dirty="0">
                <a:cs typeface="Calibri"/>
              </a:rPr>
              <a:t>	</a:t>
            </a:r>
            <a:r>
              <a:rPr lang="en-US" spc="165" dirty="0" smtClean="0">
                <a:cs typeface="Calibri"/>
              </a:rPr>
              <a:t>		(</a:t>
            </a:r>
            <a:r>
              <a:rPr lang="en-US" spc="165" dirty="0">
                <a:cs typeface="Calibri"/>
              </a:rPr>
              <a:t>Best possible </a:t>
            </a:r>
            <a:r>
              <a:rPr lang="en-US" spc="125" dirty="0">
                <a:cs typeface="Calibri"/>
              </a:rPr>
              <a:t>value:</a:t>
            </a:r>
            <a:r>
              <a:rPr lang="en-US" spc="-105" dirty="0">
                <a:cs typeface="Calibri"/>
              </a:rPr>
              <a:t> </a:t>
            </a:r>
            <a:r>
              <a:rPr lang="en-US" spc="150" dirty="0">
                <a:cs typeface="Calibri"/>
              </a:rPr>
              <a:t>1.0)</a:t>
            </a:r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object 5"/>
          <p:cNvSpPr/>
          <p:nvPr/>
        </p:nvSpPr>
        <p:spPr>
          <a:xfrm>
            <a:off x="3811333" y="2014538"/>
            <a:ext cx="3661030" cy="971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3523852" y="4587246"/>
            <a:ext cx="4235992" cy="970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8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200150"/>
          </a:xfrm>
        </p:spPr>
        <p:txBody>
          <a:bodyPr/>
          <a:lstStyle/>
          <a:p>
            <a:r>
              <a:rPr lang="en-US" spc="254"/>
              <a:t>What’s </a:t>
            </a:r>
            <a:r>
              <a:rPr lang="en-US" spc="290"/>
              <a:t>a </a:t>
            </a:r>
            <a:r>
              <a:rPr lang="en-US" spc="275"/>
              <a:t>good</a:t>
            </a:r>
            <a:r>
              <a:rPr lang="en-US" spc="-105"/>
              <a:t> </a:t>
            </a:r>
            <a:r>
              <a:rPr lang="en-US" spc="375"/>
              <a:t>accuracy?</a:t>
            </a:r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2825496" y="1622156"/>
            <a:ext cx="6547104" cy="4321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6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608" y="342900"/>
            <a:ext cx="9316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Is </a:t>
            </a:r>
            <a:r>
              <a:rPr spc="50" dirty="0"/>
              <a:t>90% </a:t>
            </a:r>
            <a:r>
              <a:rPr spc="385" dirty="0"/>
              <a:t>accuracy </a:t>
            </a:r>
            <a:r>
              <a:rPr spc="275" dirty="0"/>
              <a:t>good?</a:t>
            </a:r>
            <a:r>
              <a:rPr spc="85" dirty="0"/>
              <a:t> </a:t>
            </a:r>
            <a:r>
              <a:rPr spc="160" dirty="0"/>
              <a:t>Depends...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6868" y="1717796"/>
            <a:ext cx="5969946" cy="411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9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411" y="253540"/>
            <a:ext cx="734665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5" dirty="0"/>
              <a:t>Ask </a:t>
            </a:r>
            <a:r>
              <a:rPr spc="300" dirty="0"/>
              <a:t>the </a:t>
            </a:r>
            <a:r>
              <a:rPr spc="315" dirty="0"/>
              <a:t>hard</a:t>
            </a:r>
            <a:r>
              <a:rPr spc="-165" dirty="0"/>
              <a:t> </a:t>
            </a:r>
            <a:r>
              <a:rPr spc="200" dirty="0"/>
              <a:t>questions...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3593" y="2236170"/>
            <a:ext cx="6068564" cy="3371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3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971" y="310690"/>
            <a:ext cx="606994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Types </a:t>
            </a:r>
            <a:r>
              <a:rPr spc="305" dirty="0"/>
              <a:t>of</a:t>
            </a:r>
            <a:r>
              <a:rPr spc="-45" dirty="0"/>
              <a:t> </a:t>
            </a:r>
            <a:r>
              <a:rPr spc="305" dirty="0"/>
              <a:t>Errors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6468" y="1679548"/>
            <a:ext cx="5313264" cy="3740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19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-1160"/>
            <a:ext cx="10058400" cy="1609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Types </a:t>
            </a:r>
            <a:r>
              <a:rPr spc="305" dirty="0"/>
              <a:t>of</a:t>
            </a:r>
            <a:r>
              <a:rPr spc="-45" dirty="0"/>
              <a:t> </a:t>
            </a:r>
            <a:r>
              <a:rPr spc="305" dirty="0"/>
              <a:t>Errors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9848" y="1285875"/>
            <a:ext cx="10058400" cy="4886325"/>
          </a:xfrm>
        </p:spPr>
        <p:txBody>
          <a:bodyPr/>
          <a:lstStyle/>
          <a:p>
            <a:r>
              <a:rPr lang="en-US" dirty="0" smtClean="0"/>
              <a:t>Positive = Pregnant</a:t>
            </a:r>
          </a:p>
          <a:p>
            <a:r>
              <a:rPr lang="en-US" dirty="0" smtClean="0"/>
              <a:t>Negative = Not pregnant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9820" y="2185986"/>
            <a:ext cx="6972310" cy="4672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2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85888"/>
          </a:xfrm>
        </p:spPr>
        <p:txBody>
          <a:bodyPr>
            <a:normAutofit/>
          </a:bodyPr>
          <a:lstStyle/>
          <a:p>
            <a:r>
              <a:rPr lang="en-US" dirty="0"/>
              <a:t>Cost of different types of </a:t>
            </a:r>
            <a:r>
              <a:rPr lang="en-US" dirty="0" smtClean="0"/>
              <a:t>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85888"/>
            <a:ext cx="10058400" cy="4786312"/>
          </a:xfrm>
        </p:spPr>
        <p:txBody>
          <a:bodyPr/>
          <a:lstStyle/>
          <a:p>
            <a:r>
              <a:rPr lang="en-US" dirty="0"/>
              <a:t>Different (and high) in some applications!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3676442" y="2501969"/>
            <a:ext cx="4839090" cy="3062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60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57313"/>
          </a:xfrm>
        </p:spPr>
        <p:txBody>
          <a:bodyPr/>
          <a:lstStyle/>
          <a:p>
            <a:r>
              <a:rPr lang="en-US"/>
              <a:t>Confusion matrix - binary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57313"/>
            <a:ext cx="10058400" cy="4814887"/>
          </a:xfrm>
        </p:spPr>
        <p:txBody>
          <a:bodyPr/>
          <a:lstStyle/>
          <a:p>
            <a:r>
              <a:rPr lang="en-US" dirty="0"/>
              <a:t>Test set: 100 </a:t>
            </a:r>
            <a:r>
              <a:rPr lang="en-US" dirty="0" smtClean="0"/>
              <a:t>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Accuracy = 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72117" y="2252295"/>
            <a:ext cx="4663014" cy="3240673"/>
            <a:chOff x="3672117" y="2252295"/>
            <a:chExt cx="4663014" cy="3240673"/>
          </a:xfrm>
        </p:grpSpPr>
        <p:sp>
          <p:nvSpPr>
            <p:cNvPr id="6" name="object 4"/>
            <p:cNvSpPr/>
            <p:nvPr/>
          </p:nvSpPr>
          <p:spPr>
            <a:xfrm>
              <a:off x="3672117" y="2252295"/>
              <a:ext cx="4663014" cy="32406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6057513" y="3765529"/>
              <a:ext cx="3448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35" dirty="0">
                  <a:latin typeface="Calibri"/>
                  <a:cs typeface="Calibri"/>
                </a:rPr>
                <a:t>50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8" name="object 6"/>
            <p:cNvSpPr txBox="1"/>
            <p:nvPr/>
          </p:nvSpPr>
          <p:spPr>
            <a:xfrm>
              <a:off x="7455543" y="3765529"/>
              <a:ext cx="3448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35" dirty="0">
                  <a:latin typeface="Calibri"/>
                  <a:cs typeface="Calibri"/>
                </a:rPr>
                <a:t>10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9" name="object 7"/>
            <p:cNvSpPr txBox="1"/>
            <p:nvPr/>
          </p:nvSpPr>
          <p:spPr>
            <a:xfrm>
              <a:off x="6137239" y="4785683"/>
              <a:ext cx="185420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35" dirty="0">
                  <a:latin typeface="Calibri"/>
                  <a:cs typeface="Calibri"/>
                </a:rPr>
                <a:t>5</a:t>
              </a:r>
              <a:endParaRPr sz="2000">
                <a:latin typeface="Calibri"/>
                <a:cs typeface="Calibri"/>
              </a:endParaRPr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7455534" y="4785683"/>
              <a:ext cx="3448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spc="235" dirty="0">
                  <a:latin typeface="Calibri"/>
                  <a:cs typeface="Calibri"/>
                </a:rPr>
                <a:t>35</a:t>
              </a:r>
              <a:endParaRPr sz="20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371600"/>
          </a:xfrm>
        </p:spPr>
        <p:txBody>
          <a:bodyPr/>
          <a:lstStyle/>
          <a:p>
            <a:r>
              <a:rPr lang="en-US" dirty="0"/>
              <a:t>Confusion matrix - multiclass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71600"/>
            <a:ext cx="100584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Test set: 100 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Accuracy = ?</a:t>
            </a:r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3991197" y="1916440"/>
            <a:ext cx="4337660" cy="3603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76514" y="3117824"/>
            <a:ext cx="344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60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7070" y="3117824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6240" y="4061779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7204" y="4061779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7214" y="3117824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1591" y="4910873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0324" y="4061779"/>
            <a:ext cx="344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7214" y="4910873"/>
            <a:ext cx="185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35" dirty="0"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46827" y="4852353"/>
            <a:ext cx="427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352" baseline="-19444" smtClean="0">
                <a:latin typeface="Calibri"/>
                <a:cs typeface="Calibri"/>
              </a:rPr>
              <a:t>42</a:t>
            </a:r>
            <a:endParaRPr sz="3000" baseline="-1944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9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 smtClean="0"/>
                  <a:t>The accuracy of the hypothesis function (or the regression model, linear model, model, etc.) can be measure using cost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r>
                  <a:rPr lang="en-US" dirty="0" smtClean="0"/>
                  <a:t>Also known as Residual Sum Squares (RSS), Squared Error Function, Mean Square Error.</a:t>
                </a:r>
              </a:p>
              <a:p>
                <a:pPr algn="just"/>
                <a:r>
                  <a:rPr lang="en-US" dirty="0" smtClean="0"/>
                  <a:t>The idea: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The accuracy of the cost function is determined by the difference between the predicted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and the actual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dataset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is the total number of datasets.</a:t>
                </a:r>
              </a:p>
              <a:p>
                <a:pPr algn="just"/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used as a constant to make computing easy for the gradient descent later.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3" t="-2256" r="-606" b="-5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8" y="3632454"/>
            <a:ext cx="5105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107" y="0"/>
            <a:ext cx="7167721" cy="137004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Precision,</a:t>
            </a:r>
            <a:r>
              <a:rPr spc="130" dirty="0"/>
              <a:t> </a:t>
            </a:r>
            <a:r>
              <a:rPr spc="135" dirty="0"/>
              <a:t>Recall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3241" y="2175595"/>
            <a:ext cx="3480842" cy="2450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6107" y="1831692"/>
            <a:ext cx="2345700" cy="4571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50134" y="2378920"/>
            <a:ext cx="2876194" cy="814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50134" y="3655567"/>
            <a:ext cx="3390093" cy="814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575" y="13060"/>
            <a:ext cx="8185319" cy="126397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Precision-Recall</a:t>
            </a:r>
            <a:r>
              <a:rPr spc="105" dirty="0"/>
              <a:t> </a:t>
            </a:r>
            <a:r>
              <a:rPr spc="375" dirty="0"/>
              <a:t>Curve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38707" y="2113745"/>
            <a:ext cx="2510358" cy="2594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3854" y="2153042"/>
            <a:ext cx="4497188" cy="3555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06387" y="3050719"/>
            <a:ext cx="2522855" cy="1212215"/>
          </a:xfrm>
          <a:prstGeom prst="rect">
            <a:avLst/>
          </a:prstGeom>
          <a:solidFill>
            <a:srgbClr val="D8E9D3"/>
          </a:solidFill>
        </p:spPr>
        <p:txBody>
          <a:bodyPr vert="horz" wrap="square" lIns="0" tIns="75565" rIns="0" bIns="0" rtlCol="0">
            <a:spAutoFit/>
          </a:bodyPr>
          <a:lstStyle/>
          <a:p>
            <a:pPr marL="85725" marR="109855">
              <a:lnSpc>
                <a:spcPct val="100000"/>
              </a:lnSpc>
              <a:spcBef>
                <a:spcPts val="595"/>
              </a:spcBef>
            </a:pPr>
            <a:r>
              <a:rPr sz="2000" spc="150" dirty="0">
                <a:latin typeface="Calibri"/>
                <a:cs typeface="Calibri"/>
              </a:rPr>
              <a:t>This </a:t>
            </a:r>
            <a:r>
              <a:rPr sz="2000" spc="100" dirty="0">
                <a:latin typeface="Calibri"/>
                <a:cs typeface="Calibri"/>
              </a:rPr>
              <a:t>is </a:t>
            </a:r>
            <a:r>
              <a:rPr sz="2000" spc="125" dirty="0">
                <a:latin typeface="Calibri"/>
                <a:cs typeface="Calibri"/>
              </a:rPr>
              <a:t>where </a:t>
            </a:r>
            <a:r>
              <a:rPr sz="2000" spc="160" dirty="0">
                <a:latin typeface="Calibri"/>
                <a:cs typeface="Calibri"/>
              </a:rPr>
              <a:t>you  </a:t>
            </a:r>
            <a:r>
              <a:rPr sz="2000" spc="140" dirty="0">
                <a:latin typeface="Calibri"/>
                <a:cs typeface="Calibri"/>
              </a:rPr>
              <a:t>want </a:t>
            </a:r>
            <a:r>
              <a:rPr sz="2000" spc="135" dirty="0">
                <a:latin typeface="Calibri"/>
                <a:cs typeface="Calibri"/>
              </a:rPr>
              <a:t>your  </a:t>
            </a:r>
            <a:r>
              <a:rPr sz="2000" spc="150" dirty="0">
                <a:latin typeface="Calibri"/>
                <a:cs typeface="Calibri"/>
              </a:rPr>
              <a:t>performance </a:t>
            </a:r>
            <a:r>
              <a:rPr sz="2000" spc="125" dirty="0">
                <a:latin typeface="Calibri"/>
                <a:cs typeface="Calibri"/>
              </a:rPr>
              <a:t>to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be!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19237" y="2500695"/>
            <a:ext cx="872490" cy="422909"/>
          </a:xfrm>
          <a:custGeom>
            <a:avLst/>
            <a:gdLst/>
            <a:ahLst/>
            <a:cxnLst/>
            <a:rect l="l" t="t" r="r" b="b"/>
            <a:pathLst>
              <a:path w="872490" h="422910">
                <a:moveTo>
                  <a:pt x="872023" y="422899"/>
                </a:moveTo>
                <a:lnTo>
                  <a:pt x="0" y="0"/>
                </a:lnTo>
              </a:path>
            </a:pathLst>
          </a:custGeom>
          <a:ln w="2857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8250" y="2429835"/>
            <a:ext cx="165849" cy="127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3975" y="2278132"/>
            <a:ext cx="149324" cy="161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0218" y="3209118"/>
            <a:ext cx="1216025" cy="1021080"/>
          </a:xfrm>
          <a:custGeom>
            <a:avLst/>
            <a:gdLst/>
            <a:ahLst/>
            <a:cxnLst/>
            <a:rect l="l" t="t" r="r" b="b"/>
            <a:pathLst>
              <a:path w="1216025" h="1021079">
                <a:moveTo>
                  <a:pt x="0" y="1020747"/>
                </a:moveTo>
                <a:lnTo>
                  <a:pt x="1215922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6016" y="3181318"/>
            <a:ext cx="43815" cy="40005"/>
          </a:xfrm>
          <a:custGeom>
            <a:avLst/>
            <a:gdLst/>
            <a:ahLst/>
            <a:cxnLst/>
            <a:rect l="l" t="t" r="r" b="b"/>
            <a:pathLst>
              <a:path w="43814" h="40005">
                <a:moveTo>
                  <a:pt x="20224" y="39849"/>
                </a:moveTo>
                <a:lnTo>
                  <a:pt x="0" y="15749"/>
                </a:lnTo>
                <a:lnTo>
                  <a:pt x="43224" y="0"/>
                </a:lnTo>
                <a:lnTo>
                  <a:pt x="20224" y="398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6016" y="3181318"/>
            <a:ext cx="43815" cy="40005"/>
          </a:xfrm>
          <a:custGeom>
            <a:avLst/>
            <a:gdLst/>
            <a:ahLst/>
            <a:cxnLst/>
            <a:rect l="l" t="t" r="r" b="b"/>
            <a:pathLst>
              <a:path w="43814" h="40005">
                <a:moveTo>
                  <a:pt x="20224" y="39849"/>
                </a:moveTo>
                <a:lnTo>
                  <a:pt x="43224" y="0"/>
                </a:lnTo>
                <a:lnTo>
                  <a:pt x="0" y="15749"/>
                </a:lnTo>
                <a:lnTo>
                  <a:pt x="20224" y="398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19200000">
            <a:off x="2483175" y="4037664"/>
            <a:ext cx="198599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90" dirty="0">
                <a:latin typeface="Calibri"/>
                <a:cs typeface="Calibri"/>
              </a:rPr>
              <a:t>Better </a:t>
            </a:r>
            <a:r>
              <a:rPr sz="2100" spc="89" baseline="1984" dirty="0">
                <a:latin typeface="Calibri"/>
                <a:cs typeface="Calibri"/>
              </a:rPr>
              <a:t>if </a:t>
            </a:r>
            <a:r>
              <a:rPr sz="2100" spc="127" baseline="3968" dirty="0">
                <a:latin typeface="Calibri"/>
                <a:cs typeface="Calibri"/>
              </a:rPr>
              <a:t>the </a:t>
            </a:r>
            <a:r>
              <a:rPr sz="2100" spc="150" baseline="5952" dirty="0">
                <a:latin typeface="Calibri"/>
                <a:cs typeface="Calibri"/>
              </a:rPr>
              <a:t>curve</a:t>
            </a:r>
            <a:r>
              <a:rPr sz="2100" spc="-307" baseline="5952" dirty="0">
                <a:latin typeface="Calibri"/>
                <a:cs typeface="Calibri"/>
              </a:rPr>
              <a:t> </a:t>
            </a:r>
            <a:r>
              <a:rPr sz="2100" spc="195" baseline="7936" dirty="0">
                <a:latin typeface="Calibri"/>
                <a:cs typeface="Calibri"/>
              </a:rPr>
              <a:t>goes</a:t>
            </a:r>
            <a:endParaRPr sz="2100" baseline="793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19200000">
            <a:off x="2877599" y="4196243"/>
            <a:ext cx="147128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100" dirty="0">
                <a:latin typeface="Calibri"/>
                <a:cs typeface="Calibri"/>
              </a:rPr>
              <a:t>diagonally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2100" spc="150" baseline="3968" dirty="0">
                <a:latin typeface="Calibri"/>
                <a:cs typeface="Calibri"/>
              </a:rPr>
              <a:t>higher</a:t>
            </a:r>
            <a:endParaRPr sz="2100" baseline="396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863" y="0"/>
            <a:ext cx="8171031" cy="132873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Precision-Recall</a:t>
            </a:r>
            <a:r>
              <a:rPr spc="105" dirty="0"/>
              <a:t> </a:t>
            </a:r>
            <a:r>
              <a:rPr spc="375" dirty="0"/>
              <a:t>Curve</a:t>
            </a:r>
          </a:p>
        </p:txBody>
      </p:sp>
      <p:sp>
        <p:nvSpPr>
          <p:cNvPr id="3" name="object 3"/>
          <p:cNvSpPr/>
          <p:nvPr/>
        </p:nvSpPr>
        <p:spPr>
          <a:xfrm>
            <a:off x="9582130" y="6175187"/>
            <a:ext cx="1676396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3958" y="1993987"/>
            <a:ext cx="4838071" cy="3837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0388" y="2252254"/>
            <a:ext cx="3500120" cy="2636618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636905">
              <a:lnSpc>
                <a:spcPts val="2850"/>
              </a:lnSpc>
              <a:spcBef>
                <a:spcPts val="219"/>
              </a:spcBef>
            </a:pPr>
            <a:r>
              <a:rPr sz="2400" spc="254" dirty="0">
                <a:cs typeface="Calibri"/>
              </a:rPr>
              <a:t>Can </a:t>
            </a:r>
            <a:r>
              <a:rPr sz="2400" spc="200" dirty="0">
                <a:cs typeface="Calibri"/>
              </a:rPr>
              <a:t>be </a:t>
            </a:r>
            <a:r>
              <a:rPr sz="2400" spc="190" dirty="0">
                <a:cs typeface="Calibri"/>
              </a:rPr>
              <a:t>extended</a:t>
            </a:r>
            <a:r>
              <a:rPr sz="2400" spc="-290" dirty="0">
                <a:cs typeface="Calibri"/>
              </a:rPr>
              <a:t> </a:t>
            </a:r>
            <a:r>
              <a:rPr sz="2400" spc="150" dirty="0">
                <a:cs typeface="Calibri"/>
              </a:rPr>
              <a:t>to  </a:t>
            </a:r>
            <a:r>
              <a:rPr sz="2400" spc="155" dirty="0">
                <a:cs typeface="Calibri"/>
              </a:rPr>
              <a:t>multiclass</a:t>
            </a:r>
            <a:r>
              <a:rPr sz="2400" spc="65" dirty="0">
                <a:cs typeface="Calibri"/>
              </a:rPr>
              <a:t> </a:t>
            </a:r>
            <a:r>
              <a:rPr sz="2400" spc="204" dirty="0">
                <a:cs typeface="Calibri"/>
              </a:rPr>
              <a:t>case</a:t>
            </a:r>
            <a:endParaRPr sz="24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dirty="0">
                <a:cs typeface="MS PGothic"/>
              </a:rPr>
              <a:t>⇒ </a:t>
            </a:r>
            <a:r>
              <a:rPr sz="2400" spc="250" dirty="0">
                <a:cs typeface="Calibri"/>
              </a:rPr>
              <a:t>You </a:t>
            </a:r>
            <a:r>
              <a:rPr sz="2400" spc="215" dirty="0">
                <a:cs typeface="Calibri"/>
              </a:rPr>
              <a:t>get</a:t>
            </a:r>
            <a:r>
              <a:rPr sz="2400" spc="-350" dirty="0">
                <a:cs typeface="Calibri"/>
              </a:rPr>
              <a:t> </a:t>
            </a:r>
            <a:r>
              <a:rPr sz="2400" spc="165" dirty="0">
                <a:cs typeface="Calibri"/>
              </a:rPr>
              <a:t>separate </a:t>
            </a:r>
            <a:r>
              <a:rPr sz="2400" spc="335" dirty="0">
                <a:cs typeface="Calibri"/>
              </a:rPr>
              <a:t>P-R  </a:t>
            </a:r>
            <a:r>
              <a:rPr sz="2400" spc="180" dirty="0">
                <a:cs typeface="Calibri"/>
              </a:rPr>
              <a:t>curves </a:t>
            </a:r>
            <a:r>
              <a:rPr sz="2400" spc="150" dirty="0">
                <a:cs typeface="Calibri"/>
              </a:rPr>
              <a:t>for </a:t>
            </a:r>
            <a:r>
              <a:rPr sz="2400" spc="200" dirty="0">
                <a:cs typeface="Calibri"/>
              </a:rPr>
              <a:t>each</a:t>
            </a:r>
            <a:r>
              <a:rPr sz="2400" spc="-120" dirty="0">
                <a:cs typeface="Calibri"/>
              </a:rPr>
              <a:t> </a:t>
            </a:r>
            <a:r>
              <a:rPr sz="2400" spc="130" dirty="0">
                <a:cs typeface="Calibri"/>
              </a:rPr>
              <a:t>class!</a:t>
            </a:r>
            <a:endParaRPr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2315" y="643467"/>
            <a:ext cx="4534781" cy="5571066"/>
          </a:xfrm>
        </p:spPr>
        <p:txBody>
          <a:bodyPr anchor="ctr">
            <a:normAutofit/>
          </a:bodyPr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37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8" b="928"/>
          <a:stretch/>
        </p:blipFill>
        <p:spPr>
          <a:xfrm>
            <a:off x="1106659" y="628200"/>
            <a:ext cx="9984777" cy="5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3AF35CD-DA30-4E34-B0F3-32C27766D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CFC42DC-2C46-47C4-BC61-530557385D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54B91A37-AA1F-4966-8ACF-93023547D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17B17AC5-0931-432F-9A4A-DDCFAA010A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7" y="640080"/>
            <a:ext cx="5897732" cy="558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endParaRPr lang="en-US" sz="320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pPr algn="just"/>
            <a:r>
              <a:rPr lang="en-US" sz="1600" dirty="0" smtClean="0"/>
              <a:t>The concept of linear regression is as shown.</a:t>
            </a:r>
          </a:p>
          <a:p>
            <a:pPr algn="just"/>
            <a:r>
              <a:rPr lang="en-US" sz="1600" dirty="0" smtClean="0"/>
              <a:t>The objective is to generate a model that yield the smallest or lowest cost function value.</a:t>
            </a:r>
          </a:p>
          <a:p>
            <a:pPr algn="just"/>
            <a:r>
              <a:rPr lang="en-US" sz="1600" dirty="0" smtClean="0"/>
              <a:t>This means that the model is highly accurate.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47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38" y="642938"/>
            <a:ext cx="9876270" cy="57035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848" y="484632"/>
            <a:ext cx="10058400" cy="5756968"/>
          </a:xfrm>
        </p:spPr>
      </p:pic>
    </p:spTree>
    <p:extLst>
      <p:ext uri="{BB962C8B-B14F-4D97-AF65-F5344CB8AC3E}">
        <p14:creationId xmlns:p14="http://schemas.microsoft.com/office/powerpoint/2010/main" val="705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043658F395E46A3AE8BDD313FDB99" ma:contentTypeVersion="7" ma:contentTypeDescription="Create a new document." ma:contentTypeScope="" ma:versionID="84a86ab0213e2e3e2df4af444e4c2ecb">
  <xsd:schema xmlns:xsd="http://www.w3.org/2001/XMLSchema" xmlns:xs="http://www.w3.org/2001/XMLSchema" xmlns:p="http://schemas.microsoft.com/office/2006/metadata/properties" xmlns:ns2="d2f15dc7-30ca-4c17-8137-8f624fe053ae" xmlns:ns3="c9b6ecfe-021a-408b-b0f2-06595fd267a3" targetNamespace="http://schemas.microsoft.com/office/2006/metadata/properties" ma:root="true" ma:fieldsID="2b719f54a2f6ca318b2d4c7a43152dd0" ns2:_="" ns3:_="">
    <xsd:import namespace="d2f15dc7-30ca-4c17-8137-8f624fe053ae"/>
    <xsd:import namespace="c9b6ecfe-021a-408b-b0f2-06595fd26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15dc7-30ca-4c17-8137-8f624fe05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6ecfe-021a-408b-b0f2-06595fd26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E4CC18-2795-4C05-B731-A031D12E9D87}"/>
</file>

<file path=customXml/itemProps2.xml><?xml version="1.0" encoding="utf-8"?>
<ds:datastoreItem xmlns:ds="http://schemas.openxmlformats.org/officeDocument/2006/customXml" ds:itemID="{C38751EA-3A5B-4388-B522-628458852A1D}"/>
</file>

<file path=customXml/itemProps3.xml><?xml version="1.0" encoding="utf-8"?>
<ds:datastoreItem xmlns:ds="http://schemas.openxmlformats.org/officeDocument/2006/customXml" ds:itemID="{B149FAC3-8B9A-43E0-9EB6-BC1B47059A90}"/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1999</TotalTime>
  <Words>1992</Words>
  <Application>Microsoft Macintosh PowerPoint</Application>
  <PresentationFormat>Widescreen</PresentationFormat>
  <Paragraphs>350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Calibri</vt:lpstr>
      <vt:lpstr>Cambria</vt:lpstr>
      <vt:lpstr>Cambria Math</vt:lpstr>
      <vt:lpstr>MS PGothic</vt:lpstr>
      <vt:lpstr>Rockwell</vt:lpstr>
      <vt:lpstr>Rockwell Condensed</vt:lpstr>
      <vt:lpstr>Rockwell Extra Bold</vt:lpstr>
      <vt:lpstr>Times New Roman</vt:lpstr>
      <vt:lpstr>Wingdings</vt:lpstr>
      <vt:lpstr>Arial</vt:lpstr>
      <vt:lpstr>Wood Type</vt:lpstr>
      <vt:lpstr>The art of learning</vt:lpstr>
      <vt:lpstr>o1</vt:lpstr>
      <vt:lpstr>PowerPoint Presentation</vt:lpstr>
      <vt:lpstr>PowerPoint Presentation</vt:lpstr>
      <vt:lpstr>Cost function</vt:lpstr>
      <vt:lpstr>PowerPoint Presentation</vt:lpstr>
      <vt:lpstr>PowerPoint Presentation</vt:lpstr>
      <vt:lpstr> </vt:lpstr>
      <vt:lpstr>PowerPoint Presentation</vt:lpstr>
      <vt:lpstr>PowerPoint Presentation</vt:lpstr>
      <vt:lpstr>Gradient descent</vt:lpstr>
      <vt:lpstr> Gradient descent intuition</vt:lpstr>
      <vt:lpstr>The 𝛂</vt:lpstr>
      <vt:lpstr>Some considerations</vt:lpstr>
      <vt:lpstr>Gradient descent into linear regression model</vt:lpstr>
      <vt:lpstr>Linear regression model</vt:lpstr>
      <vt:lpstr>Local minima vs. global minima</vt:lpstr>
      <vt:lpstr>Multivariate linear regression</vt:lpstr>
      <vt:lpstr>Multivariate gradient descent</vt:lpstr>
      <vt:lpstr>Normalizing the data</vt:lpstr>
      <vt:lpstr>Polynomial regression</vt:lpstr>
      <vt:lpstr>o2</vt:lpstr>
      <vt:lpstr>Classification: Logistic regression</vt:lpstr>
      <vt:lpstr>Cont.</vt:lpstr>
      <vt:lpstr>Sigmoid function</vt:lpstr>
      <vt:lpstr>Logistic cost function</vt:lpstr>
      <vt:lpstr>The cost function behavior</vt:lpstr>
      <vt:lpstr>Cost function computation</vt:lpstr>
      <vt:lpstr>Multivariate logistic regression</vt:lpstr>
      <vt:lpstr>o3</vt:lpstr>
      <vt:lpstr>fitting</vt:lpstr>
      <vt:lpstr>regularization</vt:lpstr>
      <vt:lpstr>Regularized linear regression</vt:lpstr>
      <vt:lpstr>Regularized logistic regression</vt:lpstr>
      <vt:lpstr>Model selection problem</vt:lpstr>
      <vt:lpstr>o3</vt:lpstr>
      <vt:lpstr>Train, test and cross validate</vt:lpstr>
      <vt:lpstr>How does this work?</vt:lpstr>
      <vt:lpstr>basically</vt:lpstr>
      <vt:lpstr>o4</vt:lpstr>
      <vt:lpstr>Classification error &amp; Accuracy</vt:lpstr>
      <vt:lpstr>What’s a good accuracy?</vt:lpstr>
      <vt:lpstr>Is 90% accuracy good? Depends...</vt:lpstr>
      <vt:lpstr>Ask the hard questions...</vt:lpstr>
      <vt:lpstr>Types of Errors</vt:lpstr>
      <vt:lpstr>Types of Errors</vt:lpstr>
      <vt:lpstr>Cost of different types of mistakes</vt:lpstr>
      <vt:lpstr>Confusion matrix - binary</vt:lpstr>
      <vt:lpstr>Confusion matrix - multiclass</vt:lpstr>
      <vt:lpstr>Precision, Recall</vt:lpstr>
      <vt:lpstr>Precision-Recall Curve</vt:lpstr>
      <vt:lpstr>Precision-Recall Curve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Python</dc:title>
  <dc:creator>rishwaraj@thecads.org</dc:creator>
  <cp:lastModifiedBy>rishwaraj@thecads.org</cp:lastModifiedBy>
  <cp:revision>109</cp:revision>
  <dcterms:created xsi:type="dcterms:W3CDTF">2017-07-25T02:18:47Z</dcterms:created>
  <dcterms:modified xsi:type="dcterms:W3CDTF">2017-12-07T07:07:59Z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0x01010050E043658F395E46A3AE8BDD313FDB99</vt:lpwstr>
  </property>
</Properties>
</file>